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3" r:id="rId3"/>
    <p:sldId id="257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58" r:id="rId18"/>
    <p:sldId id="259" r:id="rId19"/>
    <p:sldId id="27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ecteur%20Education\Bureau\SYNTHESE%20DES%20ECOLES%20IMMACULE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'RESSOURCES UMAINES'!$A$6</c:f>
              <c:strCache>
                <c:ptCount val="1"/>
                <c:pt idx="0">
                  <c:v>Garçons</c:v>
                </c:pt>
              </c:strCache>
            </c:strRef>
          </c:tx>
          <c:cat>
            <c:strRef>
              <c:f>'RESSOURCES UMAINES'!$B$5:$F$5</c:f>
              <c:strCache>
                <c:ptCount val="5"/>
                <c:pt idx="0">
                  <c:v>Préscolaire</c:v>
                </c:pt>
                <c:pt idx="1">
                  <c:v>Primaire</c:v>
                </c:pt>
                <c:pt idx="2">
                  <c:v>1er Cycle</c:v>
                </c:pt>
                <c:pt idx="3">
                  <c:v>2è Cycle</c:v>
                </c:pt>
                <c:pt idx="4">
                  <c:v>Total</c:v>
                </c:pt>
              </c:strCache>
            </c:strRef>
          </c:cat>
          <c:val>
            <c:numRef>
              <c:f>'RESSOURCES UMAINES'!$B$6:$F$6</c:f>
              <c:numCache>
                <c:formatCode>General</c:formatCode>
                <c:ptCount val="5"/>
                <c:pt idx="0">
                  <c:v>385</c:v>
                </c:pt>
                <c:pt idx="1">
                  <c:v>1622</c:v>
                </c:pt>
                <c:pt idx="2">
                  <c:v>0</c:v>
                </c:pt>
                <c:pt idx="3">
                  <c:v>89</c:v>
                </c:pt>
                <c:pt idx="4">
                  <c:v>2096</c:v>
                </c:pt>
              </c:numCache>
            </c:numRef>
          </c:val>
        </c:ser>
        <c:ser>
          <c:idx val="1"/>
          <c:order val="1"/>
          <c:tx>
            <c:strRef>
              <c:f>'RESSOURCES UMAINES'!$A$7</c:f>
              <c:strCache>
                <c:ptCount val="1"/>
                <c:pt idx="0">
                  <c:v>Filles</c:v>
                </c:pt>
              </c:strCache>
            </c:strRef>
          </c:tx>
          <c:cat>
            <c:strRef>
              <c:f>'RESSOURCES UMAINES'!$B$5:$F$5</c:f>
              <c:strCache>
                <c:ptCount val="5"/>
                <c:pt idx="0">
                  <c:v>Préscolaire</c:v>
                </c:pt>
                <c:pt idx="1">
                  <c:v>Primaire</c:v>
                </c:pt>
                <c:pt idx="2">
                  <c:v>1er Cycle</c:v>
                </c:pt>
                <c:pt idx="3">
                  <c:v>2è Cycle</c:v>
                </c:pt>
                <c:pt idx="4">
                  <c:v>Total</c:v>
                </c:pt>
              </c:strCache>
            </c:strRef>
          </c:cat>
          <c:val>
            <c:numRef>
              <c:f>'RESSOURCES UMAINES'!$B$7:$F$7</c:f>
              <c:numCache>
                <c:formatCode>General</c:formatCode>
                <c:ptCount val="5"/>
                <c:pt idx="0">
                  <c:v>492</c:v>
                </c:pt>
                <c:pt idx="1">
                  <c:v>2581</c:v>
                </c:pt>
                <c:pt idx="2">
                  <c:v>914</c:v>
                </c:pt>
                <c:pt idx="3">
                  <c:v>554</c:v>
                </c:pt>
                <c:pt idx="4">
                  <c:v>4541</c:v>
                </c:pt>
              </c:numCache>
            </c:numRef>
          </c:val>
        </c:ser>
        <c:ser>
          <c:idx val="2"/>
          <c:order val="2"/>
          <c:tx>
            <c:strRef>
              <c:f>'RESSOURCES UMAINES'!$A$8</c:f>
              <c:strCache>
                <c:ptCount val="1"/>
                <c:pt idx="0">
                  <c:v>Catholiques</c:v>
                </c:pt>
              </c:strCache>
            </c:strRef>
          </c:tx>
          <c:cat>
            <c:strRef>
              <c:f>'RESSOURCES UMAINES'!$B$5:$F$5</c:f>
              <c:strCache>
                <c:ptCount val="5"/>
                <c:pt idx="0">
                  <c:v>Préscolaire</c:v>
                </c:pt>
                <c:pt idx="1">
                  <c:v>Primaire</c:v>
                </c:pt>
                <c:pt idx="2">
                  <c:v>1er Cycle</c:v>
                </c:pt>
                <c:pt idx="3">
                  <c:v>2è Cycle</c:v>
                </c:pt>
                <c:pt idx="4">
                  <c:v>Total</c:v>
                </c:pt>
              </c:strCache>
            </c:strRef>
          </c:cat>
          <c:val>
            <c:numRef>
              <c:f>'RESSOURCES UMAINES'!$B$8:$F$8</c:f>
              <c:numCache>
                <c:formatCode>General</c:formatCode>
                <c:ptCount val="5"/>
                <c:pt idx="0">
                  <c:v>149</c:v>
                </c:pt>
                <c:pt idx="1">
                  <c:v>905</c:v>
                </c:pt>
                <c:pt idx="2">
                  <c:v>234</c:v>
                </c:pt>
                <c:pt idx="3">
                  <c:v>133</c:v>
                </c:pt>
                <c:pt idx="4">
                  <c:v>1421</c:v>
                </c:pt>
              </c:numCache>
            </c:numRef>
          </c:val>
        </c:ser>
        <c:ser>
          <c:idx val="3"/>
          <c:order val="3"/>
          <c:tx>
            <c:strRef>
              <c:f>'RESSOURCES UMAINES'!$A$9</c:f>
              <c:strCache>
                <c:ptCount val="1"/>
                <c:pt idx="0">
                  <c:v>Musulmans</c:v>
                </c:pt>
              </c:strCache>
            </c:strRef>
          </c:tx>
          <c:cat>
            <c:strRef>
              <c:f>'RESSOURCES UMAINES'!$B$5:$F$5</c:f>
              <c:strCache>
                <c:ptCount val="5"/>
                <c:pt idx="0">
                  <c:v>Préscolaire</c:v>
                </c:pt>
                <c:pt idx="1">
                  <c:v>Primaire</c:v>
                </c:pt>
                <c:pt idx="2">
                  <c:v>1er Cycle</c:v>
                </c:pt>
                <c:pt idx="3">
                  <c:v>2è Cycle</c:v>
                </c:pt>
                <c:pt idx="4">
                  <c:v>Total</c:v>
                </c:pt>
              </c:strCache>
            </c:strRef>
          </c:cat>
          <c:val>
            <c:numRef>
              <c:f>'RESSOURCES UMAINES'!$B$9:$F$9</c:f>
              <c:numCache>
                <c:formatCode>General</c:formatCode>
                <c:ptCount val="5"/>
                <c:pt idx="0">
                  <c:v>733</c:v>
                </c:pt>
                <c:pt idx="1">
                  <c:v>3589</c:v>
                </c:pt>
                <c:pt idx="2">
                  <c:v>674</c:v>
                </c:pt>
                <c:pt idx="3">
                  <c:v>461</c:v>
                </c:pt>
                <c:pt idx="4">
                  <c:v>5457</c:v>
                </c:pt>
              </c:numCache>
            </c:numRef>
          </c:val>
        </c:ser>
        <c:shape val="box"/>
        <c:axId val="67671168"/>
        <c:axId val="67672704"/>
        <c:axId val="0"/>
      </c:bar3DChart>
      <c:catAx>
        <c:axId val="67671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67672704"/>
        <c:crosses val="autoZero"/>
        <c:auto val="1"/>
        <c:lblAlgn val="ctr"/>
        <c:lblOffset val="100"/>
      </c:catAx>
      <c:valAx>
        <c:axId val="67672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67671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fr-FR"/>
          </a:p>
        </c:txPr>
      </c:legendEntry>
      <c:layout/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BA4-C6AE-46A0-BCA2-5E9EC972DA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8869-8721-45EB-87F7-3DD2FC8A4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E78D-9435-4ED1-BEAF-229AC781F6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2B73-0F0E-45F9-892D-E2442FD5EF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D30-0265-4358-BA12-D3DB67E8BD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DC91-1393-46BC-A72D-E1390B6C6F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513E-2D80-4E0A-B1DF-3AA2974F7C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FB0F-283A-4FDC-8618-3869DAFE36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05D5-3682-4FD4-B568-7CE3303B0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65E9-5135-4B41-ADCF-7882996C97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C87B-5656-47BD-BDF1-4798CD1381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3700AE8-7B27-47E1-B1F0-F11225FB5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7" r:id="rId2"/>
    <p:sldLayoutId id="214748371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7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LOGO I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650081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500063" y="785813"/>
            <a:ext cx="8429625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Immaculée Mbour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785938" y="5572125"/>
            <a:ext cx="6072187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</a:t>
            </a:r>
          </a:p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1081 élèves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714500"/>
            <a:ext cx="58054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04775" y="79375"/>
            <a:ext cx="8929688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Immaculée Kaolack</a:t>
            </a:r>
          </a:p>
        </p:txBody>
      </p:sp>
      <p:pic>
        <p:nvPicPr>
          <p:cNvPr id="15364" name="Image 9" descr="C:\Documents and Settings\Secteur Education\Local Settings\Temporary Internet Files\Content.Word\Numériser11-03-24 172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143000"/>
            <a:ext cx="485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214438" y="4286250"/>
            <a:ext cx="6858000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</a:t>
            </a:r>
          </a:p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1227 élèves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642938" y="5611813"/>
            <a:ext cx="7429500" cy="1103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Dont 1111 musulmans </a:t>
            </a:r>
          </a:p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et 126 catholiques </a:t>
            </a:r>
          </a:p>
        </p:txBody>
      </p:sp>
      <p:pic>
        <p:nvPicPr>
          <p:cNvPr id="15367" name="Image 12" descr="C:\Documents and Settings\Secteur Education\Local Settings\Temporary Internet Files\Content.Word\Numériser11-03-24 173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138238"/>
            <a:ext cx="4000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6" descr="C:\Documents and Settings\Secteur Education\Local Settings\Temporary Internet Files\Content.Word\Numériser11-03-24 17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428750"/>
            <a:ext cx="4143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1"/>
          <p:cNvSpPr>
            <a:spLocks noChangeArrowheads="1" noChangeShapeType="1" noTextEdit="1"/>
          </p:cNvSpPr>
          <p:nvPr/>
        </p:nvSpPr>
        <p:spPr bwMode="auto">
          <a:xfrm>
            <a:off x="285750" y="5572125"/>
            <a:ext cx="842962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238 élèves</a:t>
            </a:r>
          </a:p>
        </p:txBody>
      </p:sp>
      <p:sp>
        <p:nvSpPr>
          <p:cNvPr id="16388" name="WordArt 2"/>
          <p:cNvSpPr>
            <a:spLocks noChangeArrowheads="1" noChangeShapeType="1" noTextEdit="1"/>
          </p:cNvSpPr>
          <p:nvPr/>
        </p:nvSpPr>
        <p:spPr bwMode="auto">
          <a:xfrm>
            <a:off x="214313" y="428625"/>
            <a:ext cx="8643937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Nioro du rip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"/>
          <p:cNvSpPr>
            <a:spLocks noChangeArrowheads="1" noChangeShapeType="1" noTextEdit="1"/>
          </p:cNvSpPr>
          <p:nvPr/>
        </p:nvSpPr>
        <p:spPr bwMode="auto">
          <a:xfrm>
            <a:off x="1500188" y="812800"/>
            <a:ext cx="5613400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Fatick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571500" y="6000750"/>
            <a:ext cx="821531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312 élèves</a:t>
            </a:r>
          </a:p>
        </p:txBody>
      </p:sp>
      <p:pic>
        <p:nvPicPr>
          <p:cNvPr id="17412" name="Image 5" descr="C:\Documents and Settings\Secteur Education\Local Settings\Temporary Internet Files\Content.Word\Numériser11-03-24 172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7" descr="C:\Documents and Settings\Secteur Education\Local Settings\Temporary Internet Files\Content.Word\Numériser11-03-24 172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785938"/>
            <a:ext cx="478631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1"/>
          <p:cNvSpPr>
            <a:spLocks noChangeArrowheads="1" noChangeShapeType="1" noTextEdit="1"/>
          </p:cNvSpPr>
          <p:nvPr/>
        </p:nvSpPr>
        <p:spPr bwMode="auto">
          <a:xfrm>
            <a:off x="285750" y="785813"/>
            <a:ext cx="8643938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175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Kër Dominique Guyol </a:t>
            </a:r>
          </a:p>
          <a:p>
            <a:pPr algn="ctr"/>
            <a:r>
              <a:rPr lang="fr-FR" sz="3600" kern="10">
                <a:ln w="3175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Sicap Mbao</a:t>
            </a:r>
          </a:p>
        </p:txBody>
      </p:sp>
      <p:pic>
        <p:nvPicPr>
          <p:cNvPr id="18435" name="Image 6" descr="C:\Documents and Settings\Secteur Education\Local Settings\Temporary Internet Files\Content.Word\Numériser11-03-24 173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90663"/>
            <a:ext cx="54514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2"/>
          <p:cNvSpPr>
            <a:spLocks noChangeArrowheads="1" noChangeShapeType="1" noTextEdit="1"/>
          </p:cNvSpPr>
          <p:nvPr/>
        </p:nvSpPr>
        <p:spPr bwMode="auto">
          <a:xfrm>
            <a:off x="928688" y="5214938"/>
            <a:ext cx="7429500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65 enfants</a:t>
            </a:r>
          </a:p>
        </p:txBody>
      </p:sp>
      <p:sp>
        <p:nvSpPr>
          <p:cNvPr id="18437" name="WordArt 3"/>
          <p:cNvSpPr>
            <a:spLocks noChangeArrowheads="1" noChangeShapeType="1" noTextEdit="1"/>
          </p:cNvSpPr>
          <p:nvPr/>
        </p:nvSpPr>
        <p:spPr bwMode="auto">
          <a:xfrm>
            <a:off x="1357313" y="5786438"/>
            <a:ext cx="6072187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dont 33 garçons </a:t>
            </a:r>
          </a:p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et 32 filles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1438" y="1214438"/>
          <a:ext cx="8929719" cy="5286410"/>
        </p:xfrm>
        <a:graphic>
          <a:graphicData uri="http://schemas.openxmlformats.org/drawingml/2006/table">
            <a:tbl>
              <a:tblPr/>
              <a:tblGrid>
                <a:gridCol w="1403532"/>
                <a:gridCol w="1464556"/>
                <a:gridCol w="1749330"/>
                <a:gridCol w="1403532"/>
                <a:gridCol w="1261145"/>
                <a:gridCol w="1647624"/>
              </a:tblGrid>
              <a:tr h="10572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Effectif Elèves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Préscolaire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1er Cycle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2è Cycle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Garçons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Filles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Catholiques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72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Musulmans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/>
        </p:nvGraphicFramePr>
        <p:xfrm>
          <a:off x="428596" y="1000108"/>
          <a:ext cx="8429684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565150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44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DEFIS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4925" y="143033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"/>
            </a:pPr>
            <a:r>
              <a:rPr lang="fr-FR">
                <a:latin typeface="Arial" charset="0"/>
              </a:rPr>
              <a:t> Face à un système scolaire de plus en plus défaillant, faire émerger le pauvre. Aller plus loin en inventant de nouvelles formes d’apostolat.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4925" y="2133600"/>
            <a:ext cx="7753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L’accompagnement des cas sociaux et des enfants aux parents divorcé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4925" y="2571750"/>
            <a:ext cx="534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L’extension vers la banlieue. (Achat de terrains) 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06363" y="301307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"/>
            </a:pPr>
            <a:r>
              <a:rPr lang="fr-FR">
                <a:latin typeface="Arial" charset="0"/>
              </a:rPr>
              <a:t> Intégration des sœurs dans les structures publiques (collèges et lycées) et mission itinérante dans un lieu précis de la banlieue: (catéchèse, renforcement dans certaines matières)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39195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La crise des valeurs 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188913" y="4348163"/>
            <a:ext cx="523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La question du handicap (l’éducation inclusive  </a:t>
            </a: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79388" y="48482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Exploitation et abus sexuel </a:t>
            </a:r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179388" y="5222875"/>
            <a:ext cx="644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Les enfants en difficultés ou avec troubles d’apprentissage 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179388" y="5734050"/>
            <a:ext cx="553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"/>
            </a:pPr>
            <a:r>
              <a:rPr lang="fr-FR">
                <a:latin typeface="Arial" charset="0"/>
              </a:rPr>
              <a:t> Les inégalités scolaires face aux cours particuliers</a:t>
            </a: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179388" y="6165850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Arial" charset="0"/>
              </a:rPr>
              <a:t> La pédagogie des apprentissages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847725"/>
          </a:xfrm>
        </p:spPr>
        <p:txBody>
          <a:bodyPr/>
          <a:lstStyle/>
          <a:p>
            <a:pPr algn="ctr" eaLnBrk="1" hangingPunct="1"/>
            <a:r>
              <a:rPr lang="fr-FR" b="1" smtClean="0"/>
              <a:t>Sénégal</a:t>
            </a:r>
            <a:r>
              <a:rPr lang="fr-FR" smtClean="0"/>
              <a:t>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50825" y="1196975"/>
            <a:ext cx="386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Recrutement des enseignants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50825" y="1628775"/>
            <a:ext cx="2455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Formation initiale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57175" y="2054225"/>
            <a:ext cx="565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La baisse de niveau de l’enseignant  à l’élève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50825" y="2492375"/>
            <a:ext cx="311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La pédagogie de l’échec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250825" y="2924175"/>
            <a:ext cx="589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Le système d’évaluation qui pénalise les élèves 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274638" y="3357563"/>
            <a:ext cx="527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Les mauvaises conditions d’enseignement 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285750" y="3716338"/>
            <a:ext cx="3824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Le financement de l’Education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261938" y="4071938"/>
            <a:ext cx="8167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Le saucissonnage du système : multiplicité des centres de décision 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60350" y="4491038"/>
            <a:ext cx="528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L’incohérence dans les prises de décisions </a:t>
            </a:r>
          </a:p>
        </p:txBody>
      </p:sp>
      <p:sp>
        <p:nvSpPr>
          <p:cNvPr id="22540" name="Rectangle 15"/>
          <p:cNvSpPr>
            <a:spLocks noChangeArrowheads="1"/>
          </p:cNvSpPr>
          <p:nvPr/>
        </p:nvSpPr>
        <p:spPr bwMode="auto">
          <a:xfrm>
            <a:off x="250825" y="485933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Manque de volonté politique à revoir les textes sur quelques questions : homologation des diplômes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250825" y="5562600"/>
            <a:ext cx="591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L’inadéquation entre l’éducation et la formation </a:t>
            </a:r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250825" y="5991225"/>
            <a:ext cx="618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Manque de structure de formation professionnelle </a:t>
            </a:r>
          </a:p>
        </p:txBody>
      </p:sp>
      <p:sp>
        <p:nvSpPr>
          <p:cNvPr id="22543" name="Rectangle 18"/>
          <p:cNvSpPr>
            <a:spLocks noChangeArrowheads="1"/>
          </p:cNvSpPr>
          <p:nvPr/>
        </p:nvSpPr>
        <p:spPr bwMode="auto">
          <a:xfrm>
            <a:off x="250825" y="6375400"/>
            <a:ext cx="669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/>
              <a:t> L’ambigüité dans la massification et la démocratisation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285750" y="2000250"/>
            <a:ext cx="8572500" cy="225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365F91"/>
                </a:solidFill>
                <a:latin typeface="Comic Sans MS"/>
              </a:rPr>
              <a:t>Merci de votre </a:t>
            </a:r>
          </a:p>
          <a:p>
            <a:pPr algn="ctr"/>
            <a:r>
              <a:rPr lang="fr-FR" sz="3600" kern="10">
                <a:ln w="127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365F91"/>
                </a:solidFill>
                <a:latin typeface="Comic Sans MS"/>
              </a:rPr>
              <a:t>aimable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987550" y="2000250"/>
            <a:ext cx="458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/>
              <a:t>L’Education, une passion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824038" y="3071813"/>
            <a:ext cx="503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/>
              <a:t>L’Education, une espérance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143000" y="4214813"/>
            <a:ext cx="736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/>
              <a:t>L’Education, crée du sens, des liens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28625" y="5357813"/>
            <a:ext cx="8604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/>
              <a:t>« Parce qu’en Jésus Christ  toute personne est Espérance incarnée et signe de vie. »</a:t>
            </a:r>
            <a:r>
              <a:rPr lang="fr-FR" sz="2800"/>
              <a:t> </a:t>
            </a:r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785813" y="1109663"/>
            <a:ext cx="7786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/>
              <a:t>L’Education un chemin d’humanisation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ChangeArrowheads="1"/>
          </p:cNvSpPr>
          <p:nvPr/>
        </p:nvSpPr>
        <p:spPr bwMode="auto">
          <a:xfrm>
            <a:off x="71438" y="1214438"/>
            <a:ext cx="89296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600"/>
              <a:t>Les sœurs de l’immaculée œuvrent depuis 1948 au Sénégal. Le grain est tombé en terre déjà. Depuis lors, les unes après les autres continuent le charisme d’Emilie, fidèles à son esprit, ouvertes aux appels du monde d’aujourd’hui. </a:t>
            </a:r>
          </a:p>
        </p:txBody>
      </p:sp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428625" y="5613400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dirty="0"/>
              <a:t>Qu’en est-il de cet </a:t>
            </a:r>
            <a:r>
              <a:rPr lang="fr-FR" sz="3600" b="1" dirty="0" smtClean="0"/>
              <a:t>appel aujourd’hui</a:t>
            </a:r>
            <a:r>
              <a:rPr lang="fr-FR" sz="3600" b="1" dirty="0"/>
              <a:t>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42875" y="1174750"/>
            <a:ext cx="8858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3600" b="1"/>
              <a:t>La politique éducative du Sénégal voudrait scolariser le maximum d’enfants pour atteindre les objectifs du millénaire,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1438" y="4389438"/>
            <a:ext cx="8929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3600" b="1"/>
              <a:t>mais les réalités sont là pour révéler le malaise du système éducatif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14313" y="976313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les abris provisoires,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14313" y="1928813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les classes pléthoriques,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14313" y="3143250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les grèves à répétition,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14313" y="4333875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le double flux,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14313" y="5262563"/>
            <a:ext cx="892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l’entrée en sixième en voie de suppression, 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14313" y="6143625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/>
              <a:t> les corps émergents.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230505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/>
              <a:t>C’est au cœur de ce système que nos écoles Immaculée se sont implantées 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:\DCIM\103_PANA\P103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2428875" y="1884363"/>
            <a:ext cx="4786313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avec 1761 élèves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2071688" y="5072063"/>
            <a:ext cx="5610225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Dont 222 Garçons 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143125" y="5857875"/>
            <a:ext cx="5072063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et 1539 filles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272" name="WordArt 10"/>
          <p:cNvSpPr>
            <a:spLocks noChangeArrowheads="1" noChangeShapeType="1" noTextEdit="1"/>
          </p:cNvSpPr>
          <p:nvPr/>
        </p:nvSpPr>
        <p:spPr bwMode="auto">
          <a:xfrm>
            <a:off x="0" y="357188"/>
            <a:ext cx="91440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Stencil"/>
              </a:rPr>
              <a:t>Immaculée    Dakar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357188" y="857250"/>
            <a:ext cx="8786812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Notre Dame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428625" y="5572125"/>
            <a:ext cx="84296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</a:t>
            </a:r>
          </a:p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1401 élèves</a:t>
            </a:r>
          </a:p>
        </p:txBody>
      </p:sp>
      <p:pic>
        <p:nvPicPr>
          <p:cNvPr id="12292" name="Image 2" descr="IND"/>
          <p:cNvPicPr>
            <a:picLocks noChangeAspect="1" noChangeArrowheads="1"/>
          </p:cNvPicPr>
          <p:nvPr/>
        </p:nvPicPr>
        <p:blipFill>
          <a:blip r:embed="rId2"/>
          <a:srcRect t="14815" r="25000" b="18518"/>
          <a:stretch>
            <a:fillRect/>
          </a:stretch>
        </p:blipFill>
        <p:spPr bwMode="auto">
          <a:xfrm>
            <a:off x="1143000" y="1785938"/>
            <a:ext cx="7308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914400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1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62865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Immaculée Rufisque</a:t>
            </a:r>
          </a:p>
        </p:txBody>
      </p:sp>
      <p:sp>
        <p:nvSpPr>
          <p:cNvPr id="13316" name="WordArt 2"/>
          <p:cNvSpPr>
            <a:spLocks noChangeArrowheads="1" noChangeShapeType="1" noTextEdit="1"/>
          </p:cNvSpPr>
          <p:nvPr/>
        </p:nvSpPr>
        <p:spPr bwMode="auto">
          <a:xfrm>
            <a:off x="500063" y="3500438"/>
            <a:ext cx="6500812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 algn="ctr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oper Black"/>
              </a:rPr>
              <a:t>avec un effectif de 1197 élèves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643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10163"/>
            <a:ext cx="2260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474</Words>
  <Application>Microsoft Office PowerPoint</Application>
  <PresentationFormat>Affichage à l'écran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Sénégal </vt:lpstr>
      <vt:lpstr>Diapositive 19</vt:lpstr>
    </vt:vector>
  </TitlesOfParts>
  <Company>Pierral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DEFIS</dc:title>
  <dc:creator>Pierral</dc:creator>
  <cp:lastModifiedBy>TALUS BURN'S &amp; DJ FLOW</cp:lastModifiedBy>
  <cp:revision>60</cp:revision>
  <dcterms:created xsi:type="dcterms:W3CDTF">2011-03-23T20:56:15Z</dcterms:created>
  <dcterms:modified xsi:type="dcterms:W3CDTF">2011-03-28T17:22:16Z</dcterms:modified>
</cp:coreProperties>
</file>